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</p:sldIdLst>
  <p:sldSz cy="5143500" cx="9144000"/>
  <p:notesSz cx="6858000" cy="9144000"/>
  <p:embeddedFontLst>
    <p:embeddedFont>
      <p:font typeface="Helvetica Neue"/>
      <p:regular r:id="rId171"/>
      <p:bold r:id="rId172"/>
      <p:italic r:id="rId173"/>
      <p:boldItalic r:id="rId174"/>
    </p:embeddedFont>
    <p:embeddedFont>
      <p:font typeface="Helvetica Neue Light"/>
      <p:regular r:id="rId175"/>
      <p:bold r:id="rId176"/>
      <p:italic r:id="rId177"/>
      <p:boldItalic r:id="rId1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176" Type="http://schemas.openxmlformats.org/officeDocument/2006/relationships/font" Target="fonts/HelveticaNeueLight-bold.fntdata"/><Relationship Id="rId36" Type="http://schemas.openxmlformats.org/officeDocument/2006/relationships/slide" Target="slides/slide32.xml"/><Relationship Id="rId175" Type="http://schemas.openxmlformats.org/officeDocument/2006/relationships/font" Target="fonts/HelveticaNeueLight-regular.fntdata"/><Relationship Id="rId39" Type="http://schemas.openxmlformats.org/officeDocument/2006/relationships/slide" Target="slides/slide35.xml"/><Relationship Id="rId174" Type="http://schemas.openxmlformats.org/officeDocument/2006/relationships/font" Target="fonts/HelveticaNeue-boldItalic.fntdata"/><Relationship Id="rId38" Type="http://schemas.openxmlformats.org/officeDocument/2006/relationships/slide" Target="slides/slide34.xml"/><Relationship Id="rId173" Type="http://schemas.openxmlformats.org/officeDocument/2006/relationships/font" Target="fonts/HelveticaNeue-italic.fntdata"/><Relationship Id="rId178" Type="http://schemas.openxmlformats.org/officeDocument/2006/relationships/font" Target="fonts/HelveticaNeueLight-boldItalic.fntdata"/><Relationship Id="rId177" Type="http://schemas.openxmlformats.org/officeDocument/2006/relationships/font" Target="fonts/HelveticaNeueLigh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font" Target="fonts/HelveticaNeue-bold.fntdata"/><Relationship Id="rId65" Type="http://schemas.openxmlformats.org/officeDocument/2006/relationships/slide" Target="slides/slide61.xml"/><Relationship Id="rId171" Type="http://schemas.openxmlformats.org/officeDocument/2006/relationships/font" Target="fonts/HelveticaNeue-regular.fntdata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Shape 1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Shape 1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Shape 1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Shape 1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Shape 1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Shape 1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Shape 1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Shape 1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Shape 1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Shape 1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Shape 1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Shape 1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Shape 1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Shape 1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Shape 1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Shape 1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Shape 1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Shape 1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Shape 1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Shape 1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Shape 1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Shape 1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Shape 1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Shape 1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Shape 1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Shape 1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Shape 1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Shape 1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Shape 1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Shape 1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Shape 1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Shape 1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hape 1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Shape 1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Shape 1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Shape 1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0.gif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5.png"/><Relationship Id="rId13" Type="http://schemas.openxmlformats.org/officeDocument/2006/relationships/image" Target="../media/image16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6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0.gif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0.gif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40.gif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4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65.xml.rels><?xml version="1.0" encoding="UTF-8" standalone="yes"?><Relationships xmlns="http://schemas.openxmlformats.org/package/2006/relationships"><Relationship Id="rId10" Type="http://schemas.openxmlformats.org/officeDocument/2006/relationships/hyperlink" Target="https://manning-content.s3.amazonaws.com/download/7/c7e285f-d8da-476e-b4b7-54edf3cdf3be/GroovyinA1_CH18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56.png"/><Relationship Id="rId4" Type="http://schemas.openxmlformats.org/officeDocument/2006/relationships/hyperlink" Target="https://www.youtube.com/watch?v=7AByMX76c_4" TargetMode="External"/><Relationship Id="rId9" Type="http://schemas.openxmlformats.org/officeDocument/2006/relationships/hyperlink" Target="http://www.gpars.org/webapp/guide/index.html" TargetMode="External"/><Relationship Id="rId5" Type="http://schemas.openxmlformats.org/officeDocument/2006/relationships/hyperlink" Target="https://www.infoq.com/presentations/gpars" TargetMode="External"/><Relationship Id="rId6" Type="http://schemas.openxmlformats.org/officeDocument/2006/relationships/hyperlink" Target="http://www.gpars.org/" TargetMode="External"/><Relationship Id="rId7" Type="http://schemas.openxmlformats.org/officeDocument/2006/relationships/hyperlink" Target="https://github.com/GPars/GPars" TargetMode="External"/><Relationship Id="rId8" Type="http://schemas.openxmlformats.org/officeDocument/2006/relationships/hyperlink" Target="https://groovy-community.slack.com/messages/C2PDVRJ0Y/" TargetMode="Externa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0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shape -&gt; blueShapesGuard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}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1030150" y="1686252"/>
            <a:ext cx="6216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blueShapesGuard.addListener { oldValue, newValue -&gt; …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blueShapesGuard.addValidator { oldValue, newValue -&gt; … }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1030150" y="3379602"/>
            <a:ext cx="415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blueShapesGuard.val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blueShapesGuard.valAsync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959" name="Shape 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212" y="0"/>
            <a:ext cx="1090875" cy="17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71" name="Shape 971"/>
          <p:cNvCxnSpPr>
            <a:stCxn id="970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2" name="Shape 972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73" name="Shape 973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4" name="Shape 974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5" name="Shape 975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76" name="Shape 976"/>
          <p:cNvCxnSpPr>
            <a:stCxn id="975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7" name="Shape 977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8" name="Shape 978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9" name="Shape 979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80" name="Shape 980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82" name="Shape 982"/>
          <p:cNvCxnSpPr>
            <a:stCxn id="972" idx="3"/>
            <a:endCxn id="980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3" name="Shape 983"/>
          <p:cNvCxnSpPr>
            <a:endCxn id="972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4" name="Shape 984"/>
          <p:cNvCxnSpPr>
            <a:endCxn id="973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5" name="Shape 985"/>
          <p:cNvCxnSpPr>
            <a:endCxn id="974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6" name="Shape 986"/>
          <p:cNvCxnSpPr>
            <a:endCxn id="977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7" name="Shape 987"/>
          <p:cNvCxnSpPr>
            <a:endCxn id="978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8" name="Shape 988"/>
          <p:cNvCxnSpPr>
            <a:endCxn id="979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9" name="Shape 989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 b="0" l="0" r="0" t="18831"/>
          <a:stretch/>
        </p:blipFill>
        <p:spPr>
          <a:xfrm>
            <a:off x="3749700" y="0"/>
            <a:ext cx="4279525" cy="15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96" name="Shape 996"/>
          <p:cNvCxnSpPr>
            <a:stCxn id="995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7" name="Shape 997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8" name="Shape 998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9" name="Shape 999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0" name="Shape 1000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1001" name="Shape 1001"/>
          <p:cNvCxnSpPr>
            <a:stCxn id="1000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2" name="Shape 1002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4" name="Shape 1004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5" name="Shape 1005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6" name="Shape 1006"/>
          <p:cNvCxnSpPr>
            <a:stCxn id="997" idx="3"/>
            <a:endCxn id="1005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>
            <a:endCxn id="997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8" name="Shape 1008"/>
          <p:cNvCxnSpPr>
            <a:endCxn id="998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9" name="Shape 1009"/>
          <p:cNvCxnSpPr>
            <a:endCxn id="999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0" name="Shape 1010"/>
          <p:cNvCxnSpPr>
            <a:endCxn id="1002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1" name="Shape 1011"/>
          <p:cNvCxnSpPr>
            <a:endCxn id="1003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2" name="Shape 1012"/>
          <p:cNvCxnSpPr>
            <a:endCxn id="1004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3" name="Shape 1013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Shape 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afterStart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1" name="Shape 1031"/>
          <p:cNvCxnSpPr/>
          <p:nvPr/>
        </p:nvCxnSpPr>
        <p:spPr>
          <a:xfrm>
            <a:off x="2455325" y="22154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2" name="Shape 1032"/>
          <p:cNvSpPr txBox="1"/>
          <p:nvPr/>
        </p:nvSpPr>
        <p:spPr>
          <a:xfrm>
            <a:off x="2455325" y="2116600"/>
            <a:ext cx="498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executed for received message</a:t>
            </a:r>
          </a:p>
        </p:txBody>
      </p:sp>
      <p:cxnSp>
        <p:nvCxnSpPr>
          <p:cNvPr id="1033" name="Shape 1033"/>
          <p:cNvCxnSpPr/>
          <p:nvPr/>
        </p:nvCxnSpPr>
        <p:spPr>
          <a:xfrm rot="10800000">
            <a:off x="3433225" y="2822025"/>
            <a:ext cx="0" cy="37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4" name="Shape 1034"/>
          <p:cNvSpPr txBox="1"/>
          <p:nvPr/>
        </p:nvSpPr>
        <p:spPr>
          <a:xfrm>
            <a:off x="3433225" y="2946325"/>
            <a:ext cx="983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 -&gt; shapes.add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40" name="Shape 1040"/>
          <p:cNvCxnSpPr/>
          <p:nvPr/>
        </p:nvCxnSpPr>
        <p:spPr>
          <a:xfrm rot="10800000">
            <a:off x="2081525" y="25117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1" name="Shape 1041"/>
          <p:cNvSpPr txBox="1"/>
          <p:nvPr/>
        </p:nvSpPr>
        <p:spPr>
          <a:xfrm>
            <a:off x="2455325" y="2356525"/>
            <a:ext cx="529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continuously receive messages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one thread at most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keywordsRepository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idGenerator &lt;&lt; 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062" name="Shape 1062"/>
          <p:cNvCxnSpPr/>
          <p:nvPr/>
        </p:nvCxnSpPr>
        <p:spPr>
          <a:xfrm rot="10800000">
            <a:off x="4120575" y="14605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3" name="Shape 1063"/>
          <p:cNvSpPr txBox="1"/>
          <p:nvPr/>
        </p:nvSpPr>
        <p:spPr>
          <a:xfrm>
            <a:off x="4494375" y="13052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 message</a:t>
            </a:r>
          </a:p>
        </p:txBody>
      </p:sp>
      <p:cxnSp>
        <p:nvCxnSpPr>
          <p:cNvPr id="1064" name="Shape 1064"/>
          <p:cNvCxnSpPr/>
          <p:nvPr/>
        </p:nvCxnSpPr>
        <p:spPr>
          <a:xfrm>
            <a:off x="1432150" y="1676400"/>
            <a:ext cx="4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5" name="Shape 1065"/>
          <p:cNvSpPr txBox="1"/>
          <p:nvPr/>
        </p:nvSpPr>
        <p:spPr>
          <a:xfrm>
            <a:off x="70450" y="15211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 answer</a:t>
            </a:r>
          </a:p>
        </p:txBody>
      </p:sp>
      <p:sp>
        <p:nvSpPr>
          <p:cNvPr id="1066" name="Shape 1066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67" name="Shape 1067"/>
          <p:cNvCxnSpPr/>
          <p:nvPr/>
        </p:nvCxnSpPr>
        <p:spPr>
          <a:xfrm rot="10800000">
            <a:off x="2911100" y="4106250"/>
            <a:ext cx="0" cy="42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8" name="Shape 1068"/>
          <p:cNvSpPr txBox="1"/>
          <p:nvPr/>
        </p:nvSpPr>
        <p:spPr>
          <a:xfrm>
            <a:off x="2911100" y="4216350"/>
            <a:ext cx="1844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to sender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085" name="Shape 1085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sendAndContinue(keyword,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(keywordStoreHandler);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(idGeneratorHandler);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message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messageHandler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generateKeywordId(keyword)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generateTweetId(tweet)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generateFacebookPostId(facebookPost)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replyIfExists(generateKeywordId(keyword));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replyIfExists(generateTweetId(tweet));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641400" y="629050"/>
            <a:ext cx="85026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keywordStoreHandler = new ReactorMessagingRunnable&lt;Keyword, Object&gt;()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 protected Object doRun(final Keyword keyword)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idGenerator.sendAndContinue(keyword, new MessagingRunnable&lt;Id&gt;()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@Override protected void doRun(final Id id)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keywordsRepository.store(id,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null;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keywordStoreActor = new ReactiveActor(keywordStoreHandler);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&lt;&lt;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id = 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keywordStoreActor</a:t>
            </a:r>
          </a:p>
        </p:txBody>
      </p:sp>
      <p:sp>
        <p:nvSpPr>
          <p:cNvPr id="1142" name="Shape 114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</a:t>
            </a:r>
          </a:p>
        </p:txBody>
      </p:sp>
      <p:cxnSp>
        <p:nvCxnSpPr>
          <p:cNvPr id="1143" name="Shape 1143"/>
          <p:cNvCxnSpPr/>
          <p:nvPr/>
        </p:nvCxnSpPr>
        <p:spPr>
          <a:xfrm>
            <a:off x="3323175" y="2300100"/>
            <a:ext cx="268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4" name="Shape 1144"/>
          <p:cNvCxnSpPr/>
          <p:nvPr/>
        </p:nvCxnSpPr>
        <p:spPr>
          <a:xfrm rot="10800000">
            <a:off x="3323175" y="2857500"/>
            <a:ext cx="268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5" name="Shape 1145"/>
          <p:cNvSpPr txBox="1"/>
          <p:nvPr/>
        </p:nvSpPr>
        <p:spPr>
          <a:xfrm>
            <a:off x="4207225" y="20250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46" name="Shape 1146"/>
          <p:cNvSpPr txBox="1"/>
          <p:nvPr/>
        </p:nvSpPr>
        <p:spPr>
          <a:xfrm>
            <a:off x="4207225" y="25752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keywordStoreTask</a:t>
            </a:r>
          </a:p>
        </p:txBody>
      </p:sp>
      <p:sp>
        <p:nvSpPr>
          <p:cNvPr id="1152" name="Shape 115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idGeneratorTask</a:t>
            </a:r>
          </a:p>
        </p:txBody>
      </p:sp>
      <p:sp>
        <p:nvSpPr>
          <p:cNvPr id="1153" name="Shape 1153"/>
          <p:cNvSpPr txBox="1"/>
          <p:nvPr/>
        </p:nvSpPr>
        <p:spPr>
          <a:xfrm>
            <a:off x="75000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4" name="Shape 1154"/>
          <p:cNvSpPr txBox="1"/>
          <p:nvPr/>
        </p:nvSpPr>
        <p:spPr>
          <a:xfrm>
            <a:off x="211595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33517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770112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1162" name="Shape 1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cxnSp>
        <p:nvCxnSpPr>
          <p:cNvPr id="1169" name="Shape 1169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0" name="Shape 1170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71" name="Shape 1171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2" name="Shape 1172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79" name="Shape 1179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0" name="Shape 1180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  <p:cxnSp>
        <p:nvCxnSpPr>
          <p:cNvPr id="1181" name="Shape 1181"/>
          <p:cNvCxnSpPr/>
          <p:nvPr/>
        </p:nvCxnSpPr>
        <p:spPr>
          <a:xfrm rot="10800000">
            <a:off x="1333602" y="145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2" name="Shape 1182"/>
          <p:cNvSpPr txBox="1"/>
          <p:nvPr/>
        </p:nvSpPr>
        <p:spPr>
          <a:xfrm>
            <a:off x="1707402" y="1298275"/>
            <a:ext cx="2561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asynchronously</a:t>
            </a:r>
          </a:p>
        </p:txBody>
      </p:sp>
      <p:cxnSp>
        <p:nvCxnSpPr>
          <p:cNvPr id="1183" name="Shape 1183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4" name="Shape 1184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85" name="Shape 1185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6" name="Shape 1186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92" name="Shape 1192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93" name="Shape 1193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94" name="Shape 1194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5" name="Shape 1195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6" name="Shape 1196"/>
          <p:cNvSpPr txBox="1"/>
          <p:nvPr/>
        </p:nvSpPr>
        <p:spPr>
          <a:xfrm>
            <a:off x="3824005" y="2388275"/>
            <a:ext cx="232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bound</a:t>
            </a:r>
          </a:p>
        </p:txBody>
      </p:sp>
      <p:cxnSp>
        <p:nvCxnSpPr>
          <p:cNvPr id="1197" name="Shape 1197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8" name="Shape 1198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99" name="Shape 1199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0" name="Shape 1200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01" name="Shape 1201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7" name="Shape 1207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208" name="Shape 1208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9" name="Shape 1209"/>
          <p:cNvSpPr txBox="1"/>
          <p:nvPr/>
        </p:nvSpPr>
        <p:spPr>
          <a:xfrm>
            <a:off x="639150" y="2935126"/>
            <a:ext cx="7676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10" name="Shape 1210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1" name="Shape 1211"/>
          <p:cNvSpPr txBox="1"/>
          <p:nvPr/>
        </p:nvSpPr>
        <p:spPr>
          <a:xfrm>
            <a:off x="3824005" y="2388275"/>
            <a:ext cx="230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bound</a:t>
            </a:r>
          </a:p>
        </p:txBody>
      </p:sp>
      <p:cxnSp>
        <p:nvCxnSpPr>
          <p:cNvPr id="1212" name="Shape 1212"/>
          <p:cNvCxnSpPr/>
          <p:nvPr/>
        </p:nvCxnSpPr>
        <p:spPr>
          <a:xfrm rot="10800000">
            <a:off x="4875608" y="358073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3" name="Shape 1213"/>
          <p:cNvSpPr txBox="1"/>
          <p:nvPr/>
        </p:nvSpPr>
        <p:spPr>
          <a:xfrm>
            <a:off x="5249408" y="3425480"/>
            <a:ext cx="19472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</p:txBody>
      </p:sp>
      <p:cxnSp>
        <p:nvCxnSpPr>
          <p:cNvPr id="1214" name="Shape 1214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5" name="Shape 1215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6" name="Shape 1216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217" name="Shape 1217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8" name="Shape 1218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19" name="Shape 1219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639150" y="2935125"/>
            <a:ext cx="76764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8" name="Shape 1228"/>
          <p:cNvSpPr txBox="1"/>
          <p:nvPr/>
        </p:nvSpPr>
        <p:spPr>
          <a:xfrm>
            <a:off x="5044697" y="1495750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is not bound</a:t>
            </a:r>
          </a:p>
        </p:txBody>
      </p:sp>
      <p:cxnSp>
        <p:nvCxnSpPr>
          <p:cNvPr id="1229" name="Shape 1229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0" name="Shape 1230"/>
          <p:cNvSpPr txBox="1"/>
          <p:nvPr/>
        </p:nvSpPr>
        <p:spPr>
          <a:xfrm>
            <a:off x="3824005" y="2388275"/>
            <a:ext cx="194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id</a:t>
            </a:r>
          </a:p>
        </p:txBody>
      </p:sp>
      <p:cxnSp>
        <p:nvCxnSpPr>
          <p:cNvPr id="1231" name="Shape 1231"/>
          <p:cNvCxnSpPr/>
          <p:nvPr/>
        </p:nvCxnSpPr>
        <p:spPr>
          <a:xfrm rot="10800000">
            <a:off x="4670897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2" name="Shape 1232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3" name="Shape 1233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  <p:cxnSp>
        <p:nvCxnSpPr>
          <p:cNvPr id="1234" name="Shape 1234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5" name="Shape 1235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639150" y="2935125"/>
            <a:ext cx="7676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keywordsService.extractKeywords()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 =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4" name="Shape 1244"/>
          <p:cNvSpPr txBox="1"/>
          <p:nvPr/>
        </p:nvSpPr>
        <p:spPr>
          <a:xfrm>
            <a:off x="5037641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</a:p>
        </p:txBody>
      </p:sp>
      <p:cxnSp>
        <p:nvCxnSpPr>
          <p:cNvPr id="1245" name="Shape 1245"/>
          <p:cNvCxnSpPr/>
          <p:nvPr/>
        </p:nvCxnSpPr>
        <p:spPr>
          <a:xfrm rot="10800000">
            <a:off x="4663841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6" name="Shape 1246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7" name="Shape 1247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  <p:cxnSp>
        <p:nvCxnSpPr>
          <p:cNvPr id="1248" name="Shape 1248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9" name="Shape 1249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254" name="Shape 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DataflowVariable&lt;Keyword&gt;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DataflowVariable&lt;Id&gt;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store(id.getVal(), keyword.getVal());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List&lt;Keyword&gt;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(orderByPriority(keywords).get(0));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65" name="Shape 1265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6" name="Shape 1266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  <p:cxnSp>
        <p:nvCxnSpPr>
          <p:cNvPr id="1267" name="Shape 1267"/>
          <p:cNvCxnSpPr/>
          <p:nvPr/>
        </p:nvCxnSpPr>
        <p:spPr>
          <a:xfrm rot="10800000">
            <a:off x="1333602" y="145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8" name="Shape 1268"/>
          <p:cNvSpPr txBox="1"/>
          <p:nvPr/>
        </p:nvSpPr>
        <p:spPr>
          <a:xfrm>
            <a:off x="1707402" y="1298275"/>
            <a:ext cx="2561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asynchronously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id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whenAllBound(keyword, id)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orderByPriority(keywords)[0]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74" name="Shape 1274"/>
          <p:cNvCxnSpPr/>
          <p:nvPr/>
        </p:nvCxnSpPr>
        <p:spPr>
          <a:xfrm rot="10800000">
            <a:off x="3422049" y="14676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5" name="Shape 1275"/>
          <p:cNvSpPr txBox="1"/>
          <p:nvPr/>
        </p:nvSpPr>
        <p:spPr>
          <a:xfrm>
            <a:off x="3795850" y="1312425"/>
            <a:ext cx="4875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blocked until all mentioned variables are bound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keywords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orderByPriorityAsync(keywords)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orderByPriority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1" name="Shape 1301"/>
          <p:cNvSpPr txBox="1"/>
          <p:nvPr/>
        </p:nvSpPr>
        <p:spPr>
          <a:xfrm>
            <a:off x="2889975" y="984944"/>
            <a:ext cx="16539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it[0] }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4357502" y="984938"/>
            <a:ext cx="3608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&amp;store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.then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priorityOrderActor.&amp;sendAndPromise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then { it[0] } then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repositoryStoreActor.&amp;sendAndPromise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14" name="Shape 1314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5743191" y="206740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until new value is binded</a:t>
            </a:r>
          </a:p>
        </p:txBody>
      </p:sp>
      <p:cxnSp>
        <p:nvCxnSpPr>
          <p:cNvPr id="1316" name="Shape 1316"/>
          <p:cNvCxnSpPr/>
          <p:nvPr/>
        </p:nvCxnSpPr>
        <p:spPr>
          <a:xfrm rot="10800000">
            <a:off x="5940766" y="1763900"/>
            <a:ext cx="0" cy="25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7" name="Shape 1317"/>
          <p:cNvSpPr txBox="1"/>
          <p:nvPr/>
        </p:nvSpPr>
        <p:spPr>
          <a:xfrm>
            <a:off x="2388991" y="314392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new value</a:t>
            </a:r>
          </a:p>
        </p:txBody>
      </p:sp>
      <p:cxnSp>
        <p:nvCxnSpPr>
          <p:cNvPr id="1318" name="Shape 1318"/>
          <p:cNvCxnSpPr/>
          <p:nvPr/>
        </p:nvCxnSpPr>
        <p:spPr>
          <a:xfrm rot="10800000">
            <a:off x="2388991" y="3026775"/>
            <a:ext cx="0" cy="27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/>
          <p:nvPr/>
        </p:nvSpPr>
        <p:spPr>
          <a:xfrm>
            <a:off x="639225" y="2311400"/>
            <a:ext cx="8502600" cy="2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ithPool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allKeywords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allKeywords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.findAll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({!spamService.isSpam(it)})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keywords &lt;&lt;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keywords.val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keywords.wheneverBound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31" name="Shape 1331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32" name="Shape 1332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cxnSp>
        <p:nvCxnSpPr>
          <p:cNvPr id="1333" name="Shape 1333"/>
          <p:cNvCxnSpPr/>
          <p:nvPr/>
        </p:nvCxnSpPr>
        <p:spPr>
          <a:xfrm rot="10800000">
            <a:off x="3139766" y="1467675"/>
            <a:ext cx="275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4" name="Shape 1334"/>
          <p:cNvSpPr txBox="1"/>
          <p:nvPr/>
        </p:nvSpPr>
        <p:spPr>
          <a:xfrm>
            <a:off x="3414875" y="1312425"/>
            <a:ext cx="4875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each time value is binded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0" name="Shape 1340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1" name="Shape 1341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42" name="Shape 1342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logService.debug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8" name="Shape 1348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keywordsBroadcast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9" name="Shape 1349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DataflowBroadcast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keywordsRepositoryChannel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keywordsLogChannel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</p:txBody>
      </p:sp>
      <p:sp>
        <p:nvSpPr>
          <p:cNvPr id="1350" name="Shape 1350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logService.debug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keywordsLogChannel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keywordsForStoring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keywordForStoring 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logService.debug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keywordsForStoring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[],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stateObject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[id: 0]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keywordForStoring -&gt; keywordsRepository.store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id++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sp>
        <p:nvSpPr>
          <p:cNvPr id="1367" name="Shape 1367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8" name="Shape 1368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id, 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id, 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id,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id,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 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bindAllOutputValues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77" name="Shape 1377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  <p:sp>
        <p:nvSpPr>
          <p:cNvPr id="1378" name="Shape 1378"/>
          <p:cNvSpPr txBox="1"/>
          <p:nvPr/>
        </p:nvSpPr>
        <p:spPr>
          <a:xfrm>
            <a:off x="634972" y="4401258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Shape 1383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id, keywordsWithId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id, keywordsWithId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id,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639225" y="2304350"/>
            <a:ext cx="83073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selector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fromWatsons, fromGoogle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 ])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bindOutput 0,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keywordsForId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id, keywordsWithId ])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bindAllOutputValues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634972" y="4401258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hape 1392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Shape 139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Shape 1398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Shape 139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00" name="Shape 1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550" y="1017727"/>
            <a:ext cx="7346903" cy="41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Shape 1405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Shape 140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07" name="Shape 1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800" y="1017725"/>
            <a:ext cx="7426369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Shape 1412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Shape 141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14" name="Shape 1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950" y="1017723"/>
            <a:ext cx="7352089" cy="41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Shape 1419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Shape 14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21" name="Shape 1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Shape 1426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Shape 142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28" name="Shape 1428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Shape 1429"/>
          <p:cNvPicPr preferRelativeResize="0"/>
          <p:nvPr/>
        </p:nvPicPr>
        <p:blipFill rotWithShape="1">
          <a:blip r:embed="rId4">
            <a:alphaModFix/>
          </a:blip>
          <a:srcRect b="63104" l="19606" r="50870" t="13978"/>
          <a:stretch/>
        </p:blipFill>
        <p:spPr>
          <a:xfrm>
            <a:off x="2356550" y="1594550"/>
            <a:ext cx="2151950" cy="9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Shape 1430"/>
          <p:cNvSpPr txBox="1"/>
          <p:nvPr/>
        </p:nvSpPr>
        <p:spPr>
          <a:xfrm>
            <a:off x="4345000" y="3259700"/>
            <a:ext cx="4409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Java 8 Streams API is better</a:t>
            </a:r>
          </a:p>
        </p:txBody>
      </p:sp>
      <p:cxnSp>
        <p:nvCxnSpPr>
          <p:cNvPr id="1431" name="Shape 1431"/>
          <p:cNvCxnSpPr>
            <a:stCxn id="1430" idx="0"/>
            <a:endCxn id="1429" idx="3"/>
          </p:cNvCxnSpPr>
          <p:nvPr/>
        </p:nvCxnSpPr>
        <p:spPr>
          <a:xfrm flipH="1" rot="5400000">
            <a:off x="4933000" y="1642850"/>
            <a:ext cx="1192500" cy="20412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Shape 1436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Shape 143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38" name="Shape 1438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/>
          <p:cNvPicPr preferRelativeResize="0"/>
          <p:nvPr/>
        </p:nvPicPr>
        <p:blipFill rotWithShape="1">
          <a:blip r:embed="rId4">
            <a:alphaModFix/>
          </a:blip>
          <a:srcRect b="34883" l="19992" r="50484" t="36898"/>
          <a:stretch/>
        </p:blipFill>
        <p:spPr>
          <a:xfrm>
            <a:off x="2384750" y="2539999"/>
            <a:ext cx="2151950" cy="116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Shape 1440"/>
          <p:cNvSpPr txBox="1"/>
          <p:nvPr/>
        </p:nvSpPr>
        <p:spPr>
          <a:xfrm>
            <a:off x="4536650" y="1823400"/>
            <a:ext cx="40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for all long-running tasks</a:t>
            </a:r>
          </a:p>
        </p:txBody>
      </p:sp>
      <p:cxnSp>
        <p:nvCxnSpPr>
          <p:cNvPr id="1441" name="Shape 1441"/>
          <p:cNvCxnSpPr>
            <a:stCxn id="1440" idx="2"/>
            <a:endCxn id="1439" idx="3"/>
          </p:cNvCxnSpPr>
          <p:nvPr/>
        </p:nvCxnSpPr>
        <p:spPr>
          <a:xfrm rot="5400000">
            <a:off x="5193200" y="1739550"/>
            <a:ext cx="726000" cy="20391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Shape 1446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Shape 144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48" name="Shape 1448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Shape 1449"/>
          <p:cNvPicPr preferRelativeResize="0"/>
          <p:nvPr/>
        </p:nvPicPr>
        <p:blipFill rotWithShape="1">
          <a:blip r:embed="rId4">
            <a:alphaModFix/>
          </a:blip>
          <a:srcRect b="11795" l="19992" r="50484" t="77430"/>
          <a:stretch/>
        </p:blipFill>
        <p:spPr>
          <a:xfrm>
            <a:off x="2384750" y="4212175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Shape 1450"/>
          <p:cNvSpPr txBox="1"/>
          <p:nvPr/>
        </p:nvSpPr>
        <p:spPr>
          <a:xfrm>
            <a:off x="1143200" y="1982597"/>
            <a:ext cx="32172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protect inevitably mutable objects</a:t>
            </a:r>
          </a:p>
        </p:txBody>
      </p:sp>
      <p:cxnSp>
        <p:nvCxnSpPr>
          <p:cNvPr id="1451" name="Shape 1451"/>
          <p:cNvCxnSpPr>
            <a:stCxn id="1450" idx="2"/>
            <a:endCxn id="1449" idx="0"/>
          </p:cNvCxnSpPr>
          <p:nvPr/>
        </p:nvCxnSpPr>
        <p:spPr>
          <a:xfrm flipH="1" rot="-5400000">
            <a:off x="2378750" y="3130247"/>
            <a:ext cx="1455000" cy="7089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Shape 1456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Shape 145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58" name="Shape 1458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Shape 1459"/>
          <p:cNvPicPr preferRelativeResize="0"/>
          <p:nvPr/>
        </p:nvPicPr>
        <p:blipFill rotWithShape="1">
          <a:blip r:embed="rId4">
            <a:alphaModFix/>
          </a:blip>
          <a:srcRect b="23199" l="19219" r="51257" t="66025"/>
          <a:stretch/>
        </p:blipFill>
        <p:spPr>
          <a:xfrm>
            <a:off x="2328325" y="3741650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Shape 1460"/>
          <p:cNvSpPr txBox="1"/>
          <p:nvPr/>
        </p:nvSpPr>
        <p:spPr>
          <a:xfrm>
            <a:off x="4078325" y="1587500"/>
            <a:ext cx="39426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define tasks and explicitly coordinate them</a:t>
            </a:r>
          </a:p>
        </p:txBody>
      </p:sp>
      <p:cxnSp>
        <p:nvCxnSpPr>
          <p:cNvPr id="1461" name="Shape 1461"/>
          <p:cNvCxnSpPr>
            <a:stCxn id="1460" idx="2"/>
            <a:endCxn id="1459" idx="3"/>
          </p:cNvCxnSpPr>
          <p:nvPr/>
        </p:nvCxnSpPr>
        <p:spPr>
          <a:xfrm rot="5400000">
            <a:off x="4578275" y="2492450"/>
            <a:ext cx="1373400" cy="15693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Shape 1466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Shape 146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68" name="Shape 1468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Shape 1469"/>
          <p:cNvPicPr preferRelativeResize="0"/>
          <p:nvPr/>
        </p:nvPicPr>
        <p:blipFill rotWithShape="1">
          <a:blip r:embed="rId4">
            <a:alphaModFix/>
          </a:blip>
          <a:srcRect b="74729" l="49808" r="20668" t="14496"/>
          <a:stretch/>
        </p:blipFill>
        <p:spPr>
          <a:xfrm>
            <a:off x="4557875" y="1615725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Shape 1470"/>
          <p:cNvSpPr txBox="1"/>
          <p:nvPr/>
        </p:nvSpPr>
        <p:spPr>
          <a:xfrm>
            <a:off x="1042500" y="3520125"/>
            <a:ext cx="3942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define operations on data</a:t>
            </a:r>
          </a:p>
        </p:txBody>
      </p:sp>
      <p:cxnSp>
        <p:nvCxnSpPr>
          <p:cNvPr id="1471" name="Shape 1471"/>
          <p:cNvCxnSpPr>
            <a:stCxn id="1470" idx="3"/>
            <a:endCxn id="1469" idx="2"/>
          </p:cNvCxnSpPr>
          <p:nvPr/>
        </p:nvCxnSpPr>
        <p:spPr>
          <a:xfrm flipH="1" rot="10800000">
            <a:off x="4985100" y="2060325"/>
            <a:ext cx="648900" cy="16650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Shape 1476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78" name="Shape 1478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Shape 1479"/>
          <p:cNvPicPr preferRelativeResize="0"/>
          <p:nvPr/>
        </p:nvPicPr>
        <p:blipFill rotWithShape="1">
          <a:blip r:embed="rId4">
            <a:alphaModFix/>
          </a:blip>
          <a:srcRect b="10249" l="49808" r="20668" t="26129"/>
          <a:stretch/>
        </p:blipFill>
        <p:spPr>
          <a:xfrm>
            <a:off x="4557875" y="2095499"/>
            <a:ext cx="2151950" cy="26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Shape 1480"/>
          <p:cNvSpPr txBox="1"/>
          <p:nvPr/>
        </p:nvSpPr>
        <p:spPr>
          <a:xfrm>
            <a:off x="499225" y="1509875"/>
            <a:ext cx="39426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learn more if you are interested</a:t>
            </a:r>
          </a:p>
        </p:txBody>
      </p:sp>
      <p:cxnSp>
        <p:nvCxnSpPr>
          <p:cNvPr id="1481" name="Shape 1481"/>
          <p:cNvCxnSpPr>
            <a:stCxn id="1480" idx="2"/>
            <a:endCxn id="1479" idx="1"/>
          </p:cNvCxnSpPr>
          <p:nvPr/>
        </p:nvCxnSpPr>
        <p:spPr>
          <a:xfrm flipH="1" rot="-5400000">
            <a:off x="3066625" y="1916675"/>
            <a:ext cx="895200" cy="20874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Shape 1486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Shape 148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88" name="Shape 1488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Shape 1489"/>
          <p:cNvPicPr preferRelativeResize="0"/>
          <p:nvPr/>
        </p:nvPicPr>
        <p:blipFill rotWithShape="1">
          <a:blip r:embed="rId4">
            <a:alphaModFix/>
          </a:blip>
          <a:srcRect b="10250" l="19607" r="20670" t="13985"/>
          <a:stretch/>
        </p:blipFill>
        <p:spPr>
          <a:xfrm>
            <a:off x="2356549" y="1594550"/>
            <a:ext cx="4353275" cy="31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Shape 1490"/>
          <p:cNvSpPr txBox="1"/>
          <p:nvPr/>
        </p:nvSpPr>
        <p:spPr>
          <a:xfrm>
            <a:off x="4817225" y="229925"/>
            <a:ext cx="39426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integrate different concepts</a:t>
            </a:r>
          </a:p>
        </p:txBody>
      </p:sp>
      <p:cxnSp>
        <p:nvCxnSpPr>
          <p:cNvPr id="1491" name="Shape 1491"/>
          <p:cNvCxnSpPr>
            <a:stCxn id="1490" idx="2"/>
            <a:endCxn id="1489" idx="0"/>
          </p:cNvCxnSpPr>
          <p:nvPr/>
        </p:nvCxnSpPr>
        <p:spPr>
          <a:xfrm rot="5400000">
            <a:off x="5479925" y="286025"/>
            <a:ext cx="361800" cy="2255400"/>
          </a:xfrm>
          <a:prstGeom prst="curvedConnector3">
            <a:avLst>
              <a:gd fmla="val 4999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Shape 1496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Shape 1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LEARN MORE IF YOU ARE INTERESTED</a:t>
            </a:r>
          </a:p>
        </p:txBody>
      </p:sp>
      <p:sp>
        <p:nvSpPr>
          <p:cNvPr id="1498" name="Shape 1498"/>
          <p:cNvSpPr txBox="1"/>
          <p:nvPr>
            <p:ph idx="1" type="body"/>
          </p:nvPr>
        </p:nvSpPr>
        <p:spPr>
          <a:xfrm>
            <a:off x="311700" y="1152475"/>
            <a:ext cx="8520600" cy="359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Groovy and Concurrency with GPars by Paul King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Official site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Sources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Slack channel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The GPars User Guide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'Concurrent Groovy with GPars' chapter from 'Groovy in Action' book</a:t>
            </a:r>
          </a:p>
        </p:txBody>
      </p:sp>
      <p:sp>
        <p:nvSpPr>
          <p:cNvPr id="1499" name="Shape 1499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Shape 1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Shape 1505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1506" name="Shape 1506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1507" name="Shape 1507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4" name="Shape 314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15" name="Shape 3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316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Shape 31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3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Shape 323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9" name="Shape 329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30" name="Shape 330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31" name="Shape 3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Shape 3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Shape 33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Shape 33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Shape 33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Shape 33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Shape 337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Shape 33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Shape 339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0" name="Shape 340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Shape 3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0" name="Shape 410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2" name="Shape 412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3" name="Shape 413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8" name="Shape 418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24" name="Shape 424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5" name="Shape 425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2" name="Shape 432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4" name="Shape 434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5" name="Shape 435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0" name="Shape 440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6" name="Shape 44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7" name="Shape 44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4" name="Shape 45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6" name="Shape 45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7" name="Shape 45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2" name="Shape 46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7" name="Shape 46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68" name="Shape 46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69" name="Shape 46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70" name="Shape 47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71" name="Shape 47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2" name="Shape 47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9" name="Shape 479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2" name="Shape 482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7" name="Shape 487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2" name="Shape 492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93" name="Shape 493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94" name="Shape 494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95" name="Shape 49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96" name="Shape 49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7" name="Shape 49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4" name="Shape 50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6" name="Shape 50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7" name="Shape 50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2" name="Shape 51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7" name="Shape 51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18" name="Shape 51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19" name="Shape 51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20" name="Shape 52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21" name="Shape 52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2" name="Shape 52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2" name="Shape 532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4" name="Shape 534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5" name="Shape 535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0" name="Shape 540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5" name="Shape 545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7" name="Shape 547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3" name="Shape 553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6" name="Shape 556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9" name="Shape 559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0" name="Shape 560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2" name="Shape 562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3" name="Shape 563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5" name="Shape 565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6" name="Shape 566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>
            <p:ph idx="4294967295" type="title"/>
          </p:nvPr>
        </p:nvSpPr>
        <p:spPr>
          <a:xfrm>
            <a:off x="7526900" y="2166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9" name="Shape 569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0" name="Shape 570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distributed systems, 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02" name="Shape 60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5" name="Shape 60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7" name="Shape 60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8" name="Shape 60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3" name="Shape 61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18" name="Shape 61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9" name="Shape 61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21" name="Shape 621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5" name="Shape 65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7" name="Shape 65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8" name="Shape 65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3" name="Shape 66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68" name="Shape 66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9" name="Shape 66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71" name="Shape 671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3" name="Shape 673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4" name="Shape 674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5" name="Shape 675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2" name="Shape 682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3" name="Shape 683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4" name="Shape 684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5" name="Shape 68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6" name="Shape 68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7" name="Shape 68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89" name="Shape 689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1" name="Shape 691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2" name="Shape 692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9" name="Shape 699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0" name="Shape 700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01" name="Shape 701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2" name="Shape 702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704" name="Shape 704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5" name="Shape 705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9" name="Shape 71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1" name="Shape 72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2" name="Shape 72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7" name="Shape 72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32" name="Shape 73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3" name="Shape 73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35" name="Shape 735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6" name="Shape 736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Shape 7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GParsPool.withExistingPool(pool)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GParsPool.withPool(numberOfThreads, exceptionHandler)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 txBox="1"/>
          <p:nvPr/>
        </p:nvSpPr>
        <p:spPr>
          <a:xfrm>
            <a:off x="1102175" y="1373475"/>
            <a:ext cx="47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Runtime.getRuntime().availableProcessors() + 1</a:t>
            </a:r>
          </a:p>
        </p:txBody>
      </p:sp>
      <p:cxnSp>
        <p:nvCxnSpPr>
          <p:cNvPr id="780" name="Shape 780"/>
          <p:cNvCxnSpPr/>
          <p:nvPr/>
        </p:nvCxnSpPr>
        <p:spPr>
          <a:xfrm rot="10800000">
            <a:off x="3022000" y="962200"/>
            <a:ext cx="12300" cy="46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Shape 788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keywords = extractKeywordsAsync(latestTweets)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eywords.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whenBound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watsonsExtractKeywords(), googleExtractKeywords()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twitter.fetchLatestTweets()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lambdaToClosure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result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watsons.extractKeywords(tweets);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google.extractKeywords(tweets);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return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result = executeAsync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twitter.fetchLatestTweets();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).get(0);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final List tweets = (List) result.get();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blueCircles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 txBox="1"/>
          <p:nvPr>
            <p:ph idx="4294967295" type="body"/>
          </p:nvPr>
        </p:nvSpPr>
        <p:spPr>
          <a:xfrm>
            <a:off x="2786950" y="3175025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is broken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/>
        </p:nvSpPr>
        <p:spPr>
          <a:xfrm>
            <a:off x="790225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00" name="Shape 900"/>
          <p:cNvCxnSpPr>
            <a:stCxn id="899" idx="2"/>
          </p:cNvCxnSpPr>
          <p:nvPr/>
        </p:nvCxnSpPr>
        <p:spPr>
          <a:xfrm>
            <a:off x="1375825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1" name="Shape 901"/>
          <p:cNvSpPr/>
          <p:nvPr/>
        </p:nvSpPr>
        <p:spPr>
          <a:xfrm>
            <a:off x="179875" y="12065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2" name="Shape 902"/>
          <p:cNvSpPr/>
          <p:nvPr/>
        </p:nvSpPr>
        <p:spPr>
          <a:xfrm>
            <a:off x="179875" y="24709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3" name="Shape 903"/>
          <p:cNvSpPr/>
          <p:nvPr/>
        </p:nvSpPr>
        <p:spPr>
          <a:xfrm>
            <a:off x="3986400" y="4459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04" name="Shape 904"/>
          <p:cNvCxnSpPr>
            <a:stCxn id="903" idx="2"/>
          </p:cNvCxnSpPr>
          <p:nvPr/>
        </p:nvCxnSpPr>
        <p:spPr>
          <a:xfrm>
            <a:off x="4572000" y="8551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5" name="Shape 905"/>
          <p:cNvSpPr/>
          <p:nvPr/>
        </p:nvSpPr>
        <p:spPr>
          <a:xfrm>
            <a:off x="3376050" y="30846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6" name="Shape 906"/>
          <p:cNvSpPr/>
          <p:nvPr/>
        </p:nvSpPr>
        <p:spPr>
          <a:xfrm>
            <a:off x="3376050" y="37168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7" name="Shape 907"/>
          <p:cNvSpPr/>
          <p:nvPr/>
        </p:nvSpPr>
        <p:spPr>
          <a:xfrm>
            <a:off x="179875" y="4327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8" name="Shape 90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0" name="Shape 91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synchronized</a:t>
            </a:r>
          </a:p>
        </p:txBody>
      </p:sp>
      <p:sp>
        <p:nvSpPr>
          <p:cNvPr id="911" name="Shape 911"/>
          <p:cNvSpPr/>
          <p:nvPr/>
        </p:nvSpPr>
        <p:spPr>
          <a:xfrm>
            <a:off x="3376050" y="1804137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Shape&gt;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29" name="Shape 929"/>
          <p:cNvCxnSpPr>
            <a:stCxn id="928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0" name="Shape 930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1" name="Shape 931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2" name="Shape 932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3" name="Shape 933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34" name="Shape 934"/>
          <p:cNvCxnSpPr>
            <a:stCxn id="933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5" name="Shape 935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6" name="Shape 936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7" name="Shape 937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8" name="Shape 93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  <p:cxnSp>
        <p:nvCxnSpPr>
          <p:cNvPr id="941" name="Shape 941"/>
          <p:cNvCxnSpPr>
            <a:stCxn id="930" idx="3"/>
            <a:endCxn id="938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2" name="Shape 942"/>
          <p:cNvCxnSpPr>
            <a:endCxn id="930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3" name="Shape 943"/>
          <p:cNvCxnSpPr>
            <a:endCxn id="931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endCxn id="932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endCxn id="935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6" name="Shape 946"/>
          <p:cNvCxnSpPr>
            <a:endCxn id="936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7" name="Shape 947"/>
          <p:cNvCxnSpPr>
            <a:endCxn id="937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